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8"/>
  </p:handoutMasterIdLst>
  <p:sldIdLst>
    <p:sldId id="292" r:id="rId2"/>
    <p:sldId id="293" r:id="rId3"/>
    <p:sldId id="295" r:id="rId4"/>
    <p:sldId id="297" r:id="rId5"/>
    <p:sldId id="299" r:id="rId6"/>
    <p:sldId id="267" r:id="rId7"/>
    <p:sldId id="270" r:id="rId8"/>
    <p:sldId id="284" r:id="rId9"/>
    <p:sldId id="287" r:id="rId10"/>
    <p:sldId id="286" r:id="rId11"/>
    <p:sldId id="285" r:id="rId12"/>
    <p:sldId id="271" r:id="rId13"/>
    <p:sldId id="272" r:id="rId14"/>
    <p:sldId id="273" r:id="rId15"/>
    <p:sldId id="289" r:id="rId16"/>
    <p:sldId id="277" r:id="rId17"/>
    <p:sldId id="279" r:id="rId18"/>
    <p:sldId id="276" r:id="rId19"/>
    <p:sldId id="275" r:id="rId20"/>
    <p:sldId id="268" r:id="rId21"/>
    <p:sldId id="269" r:id="rId22"/>
    <p:sldId id="280" r:id="rId23"/>
    <p:sldId id="281" r:id="rId24"/>
    <p:sldId id="282" r:id="rId25"/>
    <p:sldId id="283" r:id="rId26"/>
    <p:sldId id="300" r:id="rId27"/>
  </p:sldIdLst>
  <p:sldSz cx="9144000" cy="6858000" type="screen4x3"/>
  <p:notesSz cx="67818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B4D8F224-C8A8-4912-82D4-4074C58014F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933FC5E6-727A-4DCA-A8E2-DCD54B124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4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10-09T17:44:31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F6862E-6E4D-41E7-B17C-B2D3F1767F16}" emma:medium="tactile" emma:mode="ink">
          <msink:context xmlns:msink="http://schemas.microsoft.com/ink/2010/main" type="writingRegion" rotatedBoundingBox="16202,13514 16844,13514 16844,14279 16202,14279"/>
        </emma:interpretation>
      </emma:emma>
    </inkml:annotationXML>
    <inkml:traceGroup>
      <inkml:annotationXML>
        <emma:emma xmlns:emma="http://www.w3.org/2003/04/emma" version="1.0">
          <emma:interpretation id="{EE0F06DD-203B-4299-8824-53E42ABF3D61}" emma:medium="tactile" emma:mode="ink">
            <msink:context xmlns:msink="http://schemas.microsoft.com/ink/2010/main" type="paragraph" rotatedBoundingBox="16202,13514 16844,13514 16844,14279 16202,14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3247D-0D1E-4E4A-969E-682B81CAC471}" emma:medium="tactile" emma:mode="ink">
              <msink:context xmlns:msink="http://schemas.microsoft.com/ink/2010/main" type="line" rotatedBoundingBox="16202,13514 16844,13514 16844,14279 16202,14279"/>
            </emma:interpretation>
          </emma:emma>
        </inkml:annotationXML>
        <inkml:traceGroup>
          <inkml:annotationXML>
            <emma:emma xmlns:emma="http://www.w3.org/2003/04/emma" version="1.0">
              <emma:interpretation id="{C77787DE-E1B5-4793-A7C0-0B3C9EC1448B}" emma:medium="tactile" emma:mode="ink">
                <msink:context xmlns:msink="http://schemas.microsoft.com/ink/2010/main" type="inkWord" rotatedBoundingBox="16202,13514 16844,13514 16844,14279 16202,14279"/>
              </emma:interpretation>
              <emma:one-of disjunction-type="recognition" id="oneOf0">
                <emma:interpretation id="interp0" emma:lang="en-US" emma:confidence="1">
                  <emma:literal>J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345 73 512,'0'0'0,"0"-24"0,0 24 0,0 0 0,0-23 0,0 23 0,0 0 0,25-26 0,-25 26 0,0 26 0,0-26 0,25 23 0,-1 1 0,-24 2 0,25-2 0,-1 26 0,1-26 0,0 26 0,-1-1 0,1 1 0,-1-2 0,-24 2 0,25-1 0,1 1 0,-26-26 0,0 26 0,0-26 0,0 2 0,-26-2 0,26 0 0,-25 1 0,1 0 0,-1-25 0,1 0 0,-1 0 0,0-25 0,1 25 0,-1-25 0,-24 1 0,24 0 0,1-2 0,-25 2 0,24-1 0,-25 0 0,25-24 0,1 24 0,-1 1 0,0-26 0,1 25 0,24 1 0,-25 0 0,25-1 0,-24 0 0,24 25 0,-25 0 0,25-25 0,0 25 0,0 0 0,0 0 0,0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77A924-9A9E-46D9-9201-E0023D20867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Objectives: At the end of this lesson, you will learn Opposites.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Students will learn how to distinguish between masculine and feminine objects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Students will learn how to say “ and” in Arabic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HIS-</a:t>
            </a:r>
            <a:r>
              <a:rPr lang="ar-AE" sz="4000" dirty="0"/>
              <a:t>...هُ</a:t>
            </a:r>
            <a:endParaRPr lang="en-US" sz="4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797" y="2064538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2590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his…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YOUR?(FEMININE)-</a:t>
            </a:r>
            <a:r>
              <a:rPr lang="ar-AE" sz="2800" dirty="0"/>
              <a:t>...كِ</a:t>
            </a:r>
            <a:endParaRPr lang="en-US" sz="28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846" y="2064538"/>
            <a:ext cx="5956308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667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yours…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PLEASE (TO A MALE)-</a:t>
            </a:r>
            <a:r>
              <a:rPr lang="ar-AE" sz="3600" dirty="0"/>
              <a:t>مِن فَضْلَك</a:t>
            </a:r>
            <a:endParaRPr lang="en-US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73" y="1752600"/>
            <a:ext cx="2443578" cy="21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981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Please</a:t>
            </a:r>
            <a:r>
              <a:rPr lang="en-US" sz="40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9" r="64"/>
          <a:stretch/>
        </p:blipFill>
        <p:spPr bwMode="auto">
          <a:xfrm>
            <a:off x="5791200" y="3276600"/>
            <a:ext cx="2453217" cy="343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140351" cy="34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PLEASE (TO A FEMALE)-</a:t>
            </a:r>
            <a:r>
              <a:rPr lang="ar-AE" sz="3600" dirty="0"/>
              <a:t>مِن فَضْلِك</a:t>
            </a:r>
            <a:endParaRPr lang="en-US" sz="3600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993565" cy="2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1" r="72"/>
          <a:stretch/>
        </p:blipFill>
        <p:spPr bwMode="auto">
          <a:xfrm>
            <a:off x="5562600" y="2664864"/>
            <a:ext cx="1845891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32755" y="4865068"/>
              <a:ext cx="231480" cy="27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0875" y="4853188"/>
                <a:ext cx="255240" cy="3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3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33400"/>
            <a:ext cx="4114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Here you are (to male)-</a:t>
            </a:r>
            <a:r>
              <a:rPr lang="ar-AE" sz="3200" dirty="0"/>
              <a:t>تَفَضَّل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52674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Here 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4478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I’D LIKE-</a:t>
            </a:r>
            <a:r>
              <a:rPr lang="ar-AE" sz="4000" dirty="0" smtClean="0"/>
              <a:t>أُريد</a:t>
            </a:r>
            <a:endParaRPr lang="en-US" sz="4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797" y="2064538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14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I’d like…..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06242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New-</a:t>
            </a:r>
            <a:r>
              <a:rPr lang="ar-AE" sz="4000" dirty="0"/>
              <a:t>جَديد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7091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you say: this shirt is new?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4738688" cy="35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95399"/>
            <a:ext cx="4114800" cy="60960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OLD-</a:t>
            </a:r>
            <a:r>
              <a:rPr lang="ar-AE" sz="4000" dirty="0"/>
              <a:t>قَديم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2311"/>
            <a:ext cx="8229600" cy="4709160"/>
          </a:xfrm>
        </p:spPr>
        <p:txBody>
          <a:bodyPr/>
          <a:lstStyle/>
          <a:p>
            <a:r>
              <a:rPr lang="en-US" dirty="0" smtClean="0"/>
              <a:t>How do you say: this map is old?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90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7690" y="324803"/>
            <a:ext cx="4193381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Whole/</a:t>
            </a:r>
            <a:r>
              <a:rPr lang="en-US" sz="4000" dirty="0" err="1" smtClean="0"/>
              <a:t>unbr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oken</a:t>
            </a:r>
            <a:r>
              <a:rPr lang="en-US" sz="4000" dirty="0" smtClean="0"/>
              <a:t>-</a:t>
            </a:r>
            <a:r>
              <a:rPr lang="ar-AE" sz="4000" dirty="0"/>
              <a:t>سَليم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0" y="2438400"/>
            <a:ext cx="8229600" cy="47091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you say: this pen is whole?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509963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Broken-</a:t>
            </a:r>
            <a:r>
              <a:rPr lang="ar-AE" sz="4000" dirty="0"/>
              <a:t>مَكْسٌور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you say: this pen is broken?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3200400" cy="24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Reviewing greetings and 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you say: Hello, my name is…..?</a:t>
            </a:r>
          </a:p>
          <a:p>
            <a:r>
              <a:rPr lang="en-US" dirty="0"/>
              <a:t>What is your </a:t>
            </a:r>
            <a:r>
              <a:rPr lang="en-US" dirty="0" smtClean="0"/>
              <a:t>name?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371600"/>
            <a:ext cx="4114800" cy="838200"/>
          </a:xfrm>
        </p:spPr>
        <p:txBody>
          <a:bodyPr>
            <a:normAutofit/>
          </a:bodyPr>
          <a:lstStyle/>
          <a:p>
            <a:r>
              <a:rPr lang="ar-AE" sz="4000" dirty="0" smtClean="0"/>
              <a:t>أسْوَد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709160"/>
          </a:xfrm>
        </p:spPr>
        <p:txBody>
          <a:bodyPr/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23" y="2993188"/>
            <a:ext cx="3755877" cy="234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1676400"/>
            <a:ext cx="4114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-</a:t>
            </a:r>
            <a:r>
              <a:rPr lang="ar-AE" sz="4000" dirty="0" smtClean="0"/>
              <a:t>أبْيَض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2545080"/>
            <a:ext cx="8229600" cy="4709160"/>
          </a:xfrm>
        </p:spPr>
        <p:txBody>
          <a:bodyPr/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140964"/>
            <a:ext cx="4800600" cy="26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685800"/>
            <a:ext cx="4114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LIGHT(WEIGHT)-</a:t>
            </a:r>
            <a:r>
              <a:rPr lang="ar-AE" sz="4000" dirty="0"/>
              <a:t>خَفيف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86143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486143"/>
            <a:ext cx="4038599" cy="32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Heavy </a:t>
            </a:r>
            <a:r>
              <a:rPr lang="ar-AE" sz="9600" dirty="0"/>
              <a:t>ثقيل</a:t>
            </a:r>
            <a:endParaRPr lang="en-US" sz="9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076079" cy="34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609600"/>
            <a:ext cx="41148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BEAUTIFUL-</a:t>
            </a:r>
            <a:r>
              <a:rPr lang="ar-AE" sz="4000" dirty="0"/>
              <a:t>جَميل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23622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8019"/>
            <a:ext cx="4648200" cy="28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UGLY-</a:t>
            </a:r>
            <a:r>
              <a:rPr lang="ar-AE" sz="4000" dirty="0"/>
              <a:t>قَبيح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214884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0019"/>
            <a:ext cx="4572000" cy="31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9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Reviewing greetings and 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you say: Where are you from?</a:t>
            </a:r>
          </a:p>
          <a:p>
            <a:r>
              <a:rPr lang="en-US" dirty="0"/>
              <a:t>I am </a:t>
            </a:r>
            <a:r>
              <a:rPr lang="en-US" dirty="0" smtClean="0"/>
              <a:t>from..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Reviewing greetings and 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you say: I have a chicken.</a:t>
            </a:r>
          </a:p>
          <a:p>
            <a:r>
              <a:rPr lang="en-US" dirty="0" smtClean="0"/>
              <a:t>Do you have </a:t>
            </a:r>
            <a:r>
              <a:rPr lang="en-US" dirty="0"/>
              <a:t>a </a:t>
            </a:r>
            <a:r>
              <a:rPr lang="en-US" dirty="0" smtClean="0"/>
              <a:t>pen? (F)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Reviewing greetings and 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you say: Good bye:</a:t>
            </a:r>
          </a:p>
          <a:p>
            <a:r>
              <a:rPr lang="en-US" dirty="0"/>
              <a:t> </a:t>
            </a:r>
            <a:r>
              <a:rPr lang="en-US" dirty="0" smtClean="0"/>
              <a:t>     Good morning:</a:t>
            </a:r>
          </a:p>
          <a:p>
            <a:r>
              <a:rPr lang="en-US" dirty="0" smtClean="0"/>
              <a:t>Welcome: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1295400"/>
            <a:ext cx="4205288" cy="990600"/>
          </a:xfrm>
        </p:spPr>
        <p:txBody>
          <a:bodyPr>
            <a:noAutofit/>
          </a:bodyPr>
          <a:lstStyle/>
          <a:p>
            <a:r>
              <a:rPr lang="ar-AE" sz="4000" dirty="0" smtClean="0"/>
              <a:t>شُكْرًا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endParaRPr lang="en-US" dirty="0"/>
          </a:p>
          <a:p>
            <a:r>
              <a:rPr lang="en-US" dirty="0" smtClean="0"/>
              <a:t>How do you say: I am, </a:t>
            </a:r>
          </a:p>
          <a:p>
            <a:r>
              <a:rPr lang="en-US" dirty="0" smtClean="0"/>
              <a:t>you are (F.M), </a:t>
            </a:r>
          </a:p>
          <a:p>
            <a:r>
              <a:rPr lang="en-US" dirty="0" smtClean="0"/>
              <a:t>he is, she is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209800" cy="16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41148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MAY I HAVE-</a:t>
            </a:r>
            <a:r>
              <a:rPr lang="ar-AE" sz="4000" dirty="0"/>
              <a:t>مُمكِن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1" y="2971800"/>
            <a:ext cx="3352800" cy="133197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May I have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……?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YOUR?…(MASCULINE)-</a:t>
            </a:r>
            <a:r>
              <a:rPr lang="ar-AE" sz="2800" dirty="0"/>
              <a:t>...كَ</a:t>
            </a:r>
            <a:endParaRPr lang="en-US" sz="28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523" y="1918222"/>
            <a:ext cx="6754953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209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yours…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HER-</a:t>
            </a:r>
            <a:r>
              <a:rPr lang="ar-AE" sz="4000" dirty="0"/>
              <a:t>...هَا</a:t>
            </a:r>
            <a:endParaRPr lang="en-US" sz="4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797" y="2064538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251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her…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619</TotalTime>
  <Words>277</Words>
  <Application>Microsoft Office PowerPoint</Application>
  <PresentationFormat>On-screen Show (4:3)</PresentationFormat>
  <Paragraphs>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Lucida Sans</vt:lpstr>
      <vt:lpstr>Tahoma</vt:lpstr>
      <vt:lpstr>Wingdings</vt:lpstr>
      <vt:lpstr>Wingdings 2</vt:lpstr>
      <vt:lpstr>Wingdings 3</vt:lpstr>
      <vt:lpstr>Apex</vt:lpstr>
      <vt:lpstr>Lesson 18</vt:lpstr>
      <vt:lpstr>Reviewing greetings and introductions</vt:lpstr>
      <vt:lpstr>Reviewing greetings and introductions</vt:lpstr>
      <vt:lpstr>Reviewing greetings and introductions</vt:lpstr>
      <vt:lpstr>Reviewing greetings and introductions</vt:lpstr>
      <vt:lpstr>شُكْرًا</vt:lpstr>
      <vt:lpstr>MAY I HAVE-مُمكِن</vt:lpstr>
      <vt:lpstr>YOUR?…(MASCULINE)-...كَ</vt:lpstr>
      <vt:lpstr>HER-...هَا</vt:lpstr>
      <vt:lpstr>HIS-...هُ</vt:lpstr>
      <vt:lpstr>YOUR?(FEMININE)-...كِ</vt:lpstr>
      <vt:lpstr>PLEASE (TO A MALE)-مِن فَضْلَك</vt:lpstr>
      <vt:lpstr>PLEASE (TO A FEMALE)-مِن فَضْلِك</vt:lpstr>
      <vt:lpstr>Here you are (to male)-تَفَضَّل</vt:lpstr>
      <vt:lpstr>I’D LIKE-أُريد</vt:lpstr>
      <vt:lpstr>New-جَديد</vt:lpstr>
      <vt:lpstr>OLD-قَديم</vt:lpstr>
      <vt:lpstr>Whole/unbr oken-سَليم</vt:lpstr>
      <vt:lpstr>Broken-مَكْسٌور</vt:lpstr>
      <vt:lpstr>أسْوَد</vt:lpstr>
      <vt:lpstr>-أبْيَض</vt:lpstr>
      <vt:lpstr>LIGHT(WEIGHT)-خَفيف</vt:lpstr>
      <vt:lpstr>Heavy ثقيل</vt:lpstr>
      <vt:lpstr>BEAUTIFUL-جَميل</vt:lpstr>
      <vt:lpstr>UGLY-قَبيح</vt:lpstr>
      <vt:lpstr>PowerPoint Presentation</vt:lpstr>
    </vt:vector>
  </TitlesOfParts>
  <Company>New Paltz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</dc:title>
  <dc:creator>1</dc:creator>
  <cp:lastModifiedBy>Kurzban, Souad</cp:lastModifiedBy>
  <cp:revision>69</cp:revision>
  <cp:lastPrinted>2016-03-02T18:01:53Z</cp:lastPrinted>
  <dcterms:created xsi:type="dcterms:W3CDTF">2013-09-26T13:49:24Z</dcterms:created>
  <dcterms:modified xsi:type="dcterms:W3CDTF">2016-03-14T16:39:59Z</dcterms:modified>
</cp:coreProperties>
</file>